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8" r:id="rId3"/>
    <p:sldId id="340" r:id="rId4"/>
    <p:sldId id="360" r:id="rId5"/>
    <p:sldId id="257" r:id="rId6"/>
    <p:sldId id="335" r:id="rId7"/>
    <p:sldId id="316" r:id="rId8"/>
    <p:sldId id="261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61" r:id="rId19"/>
    <p:sldId id="339" r:id="rId20"/>
    <p:sldId id="349" r:id="rId21"/>
    <p:sldId id="259" r:id="rId22"/>
    <p:sldId id="260" r:id="rId23"/>
    <p:sldId id="327" r:id="rId24"/>
    <p:sldId id="262" r:id="rId25"/>
    <p:sldId id="263" r:id="rId26"/>
    <p:sldId id="264" r:id="rId27"/>
    <p:sldId id="294" r:id="rId28"/>
    <p:sldId id="295" r:id="rId29"/>
    <p:sldId id="297" r:id="rId30"/>
    <p:sldId id="326" r:id="rId31"/>
    <p:sldId id="298" r:id="rId32"/>
    <p:sldId id="357" r:id="rId33"/>
    <p:sldId id="299" r:id="rId34"/>
    <p:sldId id="300" r:id="rId35"/>
    <p:sldId id="319" r:id="rId36"/>
    <p:sldId id="321" r:id="rId37"/>
    <p:sldId id="322" r:id="rId38"/>
    <p:sldId id="271" r:id="rId39"/>
    <p:sldId id="273" r:id="rId40"/>
    <p:sldId id="272" r:id="rId41"/>
    <p:sldId id="270" r:id="rId42"/>
    <p:sldId id="355" r:id="rId43"/>
    <p:sldId id="352" r:id="rId44"/>
    <p:sldId id="351" r:id="rId45"/>
    <p:sldId id="280" r:id="rId46"/>
    <p:sldId id="281" r:id="rId47"/>
    <p:sldId id="289" r:id="rId48"/>
    <p:sldId id="278" r:id="rId49"/>
    <p:sldId id="274" r:id="rId50"/>
    <p:sldId id="275" r:id="rId51"/>
    <p:sldId id="276" r:id="rId52"/>
    <p:sldId id="341" r:id="rId53"/>
    <p:sldId id="347" r:id="rId54"/>
    <p:sldId id="282" r:id="rId55"/>
    <p:sldId id="283" r:id="rId56"/>
    <p:sldId id="277" r:id="rId57"/>
    <p:sldId id="344" r:id="rId58"/>
    <p:sldId id="345" r:id="rId59"/>
    <p:sldId id="336" r:id="rId60"/>
    <p:sldId id="285" r:id="rId61"/>
    <p:sldId id="286" r:id="rId62"/>
    <p:sldId id="287" r:id="rId63"/>
    <p:sldId id="288" r:id="rId64"/>
    <p:sldId id="290" r:id="rId65"/>
    <p:sldId id="284" r:id="rId66"/>
    <p:sldId id="293" r:id="rId67"/>
    <p:sldId id="291" r:id="rId68"/>
    <p:sldId id="306" r:id="rId69"/>
    <p:sldId id="359" r:id="rId70"/>
    <p:sldId id="328" r:id="rId71"/>
    <p:sldId id="329" r:id="rId72"/>
    <p:sldId id="317" r:id="rId73"/>
    <p:sldId id="318" r:id="rId74"/>
    <p:sldId id="330" r:id="rId75"/>
    <p:sldId id="338" r:id="rId76"/>
    <p:sldId id="358" r:id="rId77"/>
    <p:sldId id="334" r:id="rId78"/>
    <p:sldId id="301" r:id="rId79"/>
    <p:sldId id="302" r:id="rId80"/>
    <p:sldId id="303" r:id="rId81"/>
    <p:sldId id="304" r:id="rId82"/>
    <p:sldId id="343" r:id="rId83"/>
    <p:sldId id="305" r:id="rId84"/>
    <p:sldId id="331" r:id="rId85"/>
    <p:sldId id="353" r:id="rId86"/>
    <p:sldId id="323" r:id="rId87"/>
    <p:sldId id="333" r:id="rId88"/>
    <p:sldId id="310" r:id="rId89"/>
    <p:sldId id="308" r:id="rId90"/>
    <p:sldId id="307" r:id="rId91"/>
    <p:sldId id="356" r:id="rId92"/>
    <p:sldId id="342" r:id="rId93"/>
    <p:sldId id="312" r:id="rId94"/>
    <p:sldId id="311" r:id="rId95"/>
    <p:sldId id="309" r:id="rId96"/>
    <p:sldId id="332" r:id="rId97"/>
    <p:sldId id="314" r:id="rId98"/>
    <p:sldId id="315" r:id="rId99"/>
    <p:sldId id="324" r:id="rId100"/>
    <p:sldId id="325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36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61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06"/>
            <p14:sldId id="359"/>
            <p14:sldId id="328"/>
            <p14:sldId id="329"/>
            <p14:sldId id="317"/>
            <p14:sldId id="318"/>
            <p14:sldId id="330"/>
            <p14:sldId id="338"/>
            <p14:sldId id="35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82565" autoAdjust="0"/>
  </p:normalViewPr>
  <p:slideViewPr>
    <p:cSldViewPr>
      <p:cViewPr varScale="1">
        <p:scale>
          <a:sx n="85" d="100"/>
          <a:sy n="85" d="100"/>
        </p:scale>
        <p:origin x="97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1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Study the structure of a movie 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More importantly, this can be used as a tool to investigate cognitive differences among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OK, but how can I actually </a:t>
            </a:r>
            <a:r>
              <a:rPr lang="en-CA" b="1" dirty="0"/>
              <a:t>DO</a:t>
            </a:r>
            <a:r>
              <a:rPr lang="en-CA" dirty="0"/>
              <a:t>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9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can’t cover everything today, so I’ll use a classification by graphical types based on </a:t>
            </a:r>
            <a:r>
              <a:rPr lang="en-US" b="1" dirty="0"/>
              <a:t>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Infographic uses area ~ value to show GDP of African countries</a:t>
            </a:r>
          </a:p>
          <a:p>
            <a:r>
              <a:rPr lang="en-CA" dirty="0" err="1"/>
              <a:t>Dotplot</a:t>
            </a:r>
            <a:r>
              <a:rPr lang="en-CA" dirty="0"/>
              <a:t> uses position along a scale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Playfair’s last graph shows multiple time series – for revenues, expenditures, imports, exports and the national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89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Another graphic hero, Andre-Michel Guerry used something similar to show the prevalence of 17 types of crimes by age of the perpetrator.</a:t>
            </a:r>
          </a:p>
          <a:p>
            <a:r>
              <a:rPr lang="en-CA" dirty="0"/>
              <a:t>It is the earliest example of what is now called a </a:t>
            </a:r>
            <a:r>
              <a:rPr lang="en-CA" b="1" dirty="0"/>
              <a:t>parallel coordinates plot</a:t>
            </a:r>
          </a:p>
          <a:p>
            <a:endParaRPr lang="en-CA" b="1" dirty="0"/>
          </a:p>
          <a:p>
            <a:r>
              <a:rPr lang="en-CA" b="0" dirty="0"/>
              <a:t>Also an example of a “semi-graphic table”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0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friendly.github.io/6135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atavis.ca/papers/guerry-STS241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hyperlink" Target="https://friendly.github.io/HistDat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yle-w-brown.com/R-Gallery/" TargetMode="Externa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hyperlink" Target="https://dgrtwo.shinyapps.io/love-actually-network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010-0285(77)90008-1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tatemappingproject.com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hyperlink" Target="https://www.fastcompany.com/90572489/u-s-election-maps-are-wildly-misleading-so-this-designer-fixed-them" TargetMode="Externa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</a:t>
            </a:r>
            <a:r>
              <a:rPr lang="en-US" dirty="0">
                <a:solidFill>
                  <a:srgbClr val="FF0000"/>
                </a:solidFill>
              </a:rPr>
              <a:t>imports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do you notice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~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53F10-2BB2-10B5-FE2C-488F13F03DA5}"/>
              </a:ext>
            </a:extLst>
          </p:cNvPr>
          <p:cNvSpPr txBox="1"/>
          <p:nvPr/>
        </p:nvSpPr>
        <p:spPr>
          <a:xfrm>
            <a:off x="210983" y="5077450"/>
            <a:ext cx="644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debt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CAC84-E926-ABC9-0B57-2910BFFA5206}"/>
              </a:ext>
            </a:extLst>
          </p:cNvPr>
          <p:cNvSpPr txBox="1"/>
          <p:nvPr/>
        </p:nvSpPr>
        <p:spPr>
          <a:xfrm>
            <a:off x="76200" y="530753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18AF86-6DC2-9A84-F1B3-1296EFA72639}"/>
              </a:ext>
            </a:extLst>
          </p:cNvPr>
          <p:cNvSpPr txBox="1"/>
          <p:nvPr/>
        </p:nvSpPr>
        <p:spPr>
          <a:xfrm>
            <a:off x="1295400" y="2514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NYC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53469-8536-D0F3-0428-EA16B52D30DD}"/>
              </a:ext>
            </a:extLst>
          </p:cNvPr>
          <p:cNvSpPr txBox="1"/>
          <p:nvPr/>
        </p:nvSpPr>
        <p:spPr>
          <a:xfrm>
            <a:off x="1258478" y="27367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Boston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 (dirty old men?)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a spike at 60-70 (waited long enough!)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4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A449-6232-DBCC-FE12-95964B4D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Bump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1D31D-3CC2-4C43-B3E6-E54004A2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931E0C9-B954-25DD-DB5C-6D5158325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8675"/>
            <a:ext cx="7467600" cy="248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C05F8-6B2E-428C-2914-FC57B2BDBE2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idea now called a bump chart. Implemented in the {</a:t>
            </a:r>
            <a:r>
              <a:rPr lang="en-CA" dirty="0" err="1"/>
              <a:t>ggbump</a:t>
            </a:r>
            <a:r>
              <a:rPr lang="en-CA" dirty="0"/>
              <a:t>} package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A78A1-D8CC-7F82-FC04-ECA7F5F93D91}"/>
              </a:ext>
            </a:extLst>
          </p:cNvPr>
          <p:cNvSpPr txBox="1"/>
          <p:nvPr/>
        </p:nvSpPr>
        <p:spPr>
          <a:xfrm>
            <a:off x="838200" y="5098018"/>
            <a:ext cx="434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df</a:t>
            </a:r>
            <a:r>
              <a:rPr lang="en-CA" dirty="0"/>
              <a:t>, </a:t>
            </a:r>
            <a:r>
              <a:rPr lang="en-CA" dirty="0" err="1"/>
              <a:t>aes</a:t>
            </a:r>
            <a:r>
              <a:rPr lang="en-CA" dirty="0"/>
              <a:t>(year, rank, color = country)) +  </a:t>
            </a:r>
          </a:p>
          <a:p>
            <a:r>
              <a:rPr lang="en-CA" dirty="0"/>
              <a:t>    </a:t>
            </a:r>
            <a:r>
              <a:rPr lang="en-CA" dirty="0" err="1"/>
              <a:t>geom_point</a:t>
            </a:r>
            <a:r>
              <a:rPr lang="en-CA" dirty="0"/>
              <a:t>() +</a:t>
            </a:r>
          </a:p>
          <a:p>
            <a:r>
              <a:rPr lang="en-CA" dirty="0"/>
              <a:t>    </a:t>
            </a:r>
            <a:r>
              <a:rPr lang="en-CA" dirty="0" err="1"/>
              <a:t>geom_bump</a:t>
            </a:r>
            <a:r>
              <a:rPr lang="en-CA" dirty="0"/>
              <a:t>()</a:t>
            </a:r>
          </a:p>
        </p:txBody>
      </p:sp>
      <p:pic>
        <p:nvPicPr>
          <p:cNvPr id="9" name="Picture 8" descr="A hexagon with blue lines and text&#10;&#10;Description automatically generated">
            <a:extLst>
              <a:ext uri="{FF2B5EF4-FFF2-40B4-BE49-F238E27FC236}">
                <a16:creationId xmlns:a16="http://schemas.microsoft.com/office/drawing/2014/main" id="{F2CB58DD-A4E9-9787-4822-C3B61B49A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64" y="280692"/>
            <a:ext cx="739903" cy="8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8575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bg1"/>
                </a:solidFill>
                <a:highlight>
                  <a:srgbClr val="800080"/>
                </a:highlight>
              </a:rPr>
              <a:t>Chow</a:t>
            </a:r>
            <a:r>
              <a:rPr lang="en-US" dirty="0"/>
              <a:t>, </a:t>
            </a:r>
            <a:r>
              <a:rPr lang="en-US" dirty="0">
                <a:highlight>
                  <a:srgbClr val="00FF00"/>
                </a:highlight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34EE-F021-243C-6615-E98A9A339D76}"/>
              </a:ext>
            </a:extLst>
          </p:cNvPr>
          <p:cNvSpPr txBox="1"/>
          <p:nvPr/>
        </p:nvSpPr>
        <p:spPr>
          <a:xfrm>
            <a:off x="4038600" y="4953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09A4-FE89-65F3-9CAC-191F687DB9BD}"/>
              </a:ext>
            </a:extLst>
          </p:cNvPr>
          <p:cNvSpPr txBox="1"/>
          <p:nvPr/>
        </p:nvSpPr>
        <p:spPr>
          <a:xfrm rot="16200000">
            <a:off x="-309290" y="29395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Women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~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Vietnam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54FC-0410-1483-F025-2917337917DE}"/>
              </a:ext>
            </a:extLst>
          </p:cNvPr>
          <p:cNvSpPr txBox="1"/>
          <p:nvPr/>
        </p:nvSpPr>
        <p:spPr>
          <a:xfrm>
            <a:off x="457200" y="480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plots are highly non-linear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</a:t>
            </a:r>
            <a:r>
              <a:rPr lang="en-US" dirty="0">
                <a:solidFill>
                  <a:srgbClr val="FF0000"/>
                </a:solidFill>
              </a:rPr>
              <a:t>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 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931229" y="1052899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066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DBEFB-A8F4-B470-1CE9-BB7E2830B271}"/>
              </a:ext>
            </a:extLst>
          </p:cNvPr>
          <p:cNvSpPr txBox="1"/>
          <p:nvPr/>
        </p:nvSpPr>
        <p:spPr>
          <a:xfrm>
            <a:off x="8342672" y="537985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CFEB-67BD-5BF7-4B2F-6E992DC2A874}"/>
              </a:ext>
            </a:extLst>
          </p:cNvPr>
          <p:cNvSpPr txBox="1"/>
          <p:nvPr/>
        </p:nvSpPr>
        <p:spPr>
          <a:xfrm>
            <a:off x="8414657" y="350737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1+2+3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</a:t>
            </a:r>
            <a:r>
              <a:rPr lang="en-US" dirty="0">
                <a:solidFill>
                  <a:srgbClr val="FF0000"/>
                </a:solidFill>
              </a:rPr>
              <a:t>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7105-14BE-E5EA-48F2-01919535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 Graph Gallery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DBDC7-E8F0-8AD8-AD2A-6531788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group of circles with different shapes&#10;&#10;Description automatically generated">
            <a:extLst>
              <a:ext uri="{FF2B5EF4-FFF2-40B4-BE49-F238E27FC236}">
                <a16:creationId xmlns:a16="http://schemas.microsoft.com/office/drawing/2014/main" id="{FA20B78F-726B-73B0-876E-FB193C188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5638800" cy="3718085"/>
          </a:xfrm>
          <a:prstGeom prst="rect">
            <a:avLst/>
          </a:prstGeom>
        </p:spPr>
      </p:pic>
      <p:pic>
        <p:nvPicPr>
          <p:cNvPr id="7" name="Picture 6" descr="A yellow circle with a white line and a yellow line with text&#10;&#10;Description automatically generated with medium confidence">
            <a:extLst>
              <a:ext uri="{FF2B5EF4-FFF2-40B4-BE49-F238E27FC236}">
                <a16:creationId xmlns:a16="http://schemas.microsoft.com/office/drawing/2014/main" id="{C934CA76-3984-3DFA-9B19-1B334DC7A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71340"/>
            <a:ext cx="5004707" cy="149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46478-A6F9-BC14-5D9A-11EBAAC5349A}"/>
              </a:ext>
            </a:extLst>
          </p:cNvPr>
          <p:cNvSpPr txBox="1"/>
          <p:nvPr/>
        </p:nvSpPr>
        <p:spPr>
          <a:xfrm>
            <a:off x="5715000" y="2764971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https://r-graph-gallery.com/</a:t>
            </a:r>
            <a:r>
              <a:rPr lang="en-CA" dirty="0"/>
              <a:t> uses a similar classification by </a:t>
            </a:r>
            <a:r>
              <a:rPr lang="en-CA" dirty="0">
                <a:solidFill>
                  <a:srgbClr val="FF0000"/>
                </a:solidFill>
              </a:rPr>
              <a:t>what to show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It shows exemplars of main types, with R code examples for each. Easy to copy/paste</a:t>
            </a:r>
          </a:p>
          <a:p>
            <a:endParaRPr lang="en-CA" dirty="0"/>
          </a:p>
          <a:p>
            <a:r>
              <a:rPr lang="en-CA" dirty="0"/>
              <a:t>There is a related online book, </a:t>
            </a:r>
            <a:r>
              <a:rPr lang="en-CA" dirty="0">
                <a:hlinkClick r:id="rId6"/>
              </a:rPr>
              <a:t>https://www.kyle-w-brown.com/R-Gallery/</a:t>
            </a:r>
            <a:r>
              <a:rPr lang="en-CA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C4D37-A881-E0CA-0805-C3BB696E78A9}"/>
              </a:ext>
            </a:extLst>
          </p:cNvPr>
          <p:cNvSpPr txBox="1"/>
          <p:nvPr/>
        </p:nvSpPr>
        <p:spPr>
          <a:xfrm>
            <a:off x="1752600" y="1042548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OK: how do I actually DO these?</a:t>
            </a:r>
          </a:p>
        </p:txBody>
      </p:sp>
    </p:spTree>
    <p:extLst>
      <p:ext uri="{BB962C8B-B14F-4D97-AF65-F5344CB8AC3E}">
        <p14:creationId xmlns:p14="http://schemas.microsoft.com/office/powerpoint/2010/main" val="354023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</a:t>
            </a:r>
            <a:r>
              <a:rPr lang="en-CA" dirty="0">
                <a:solidFill>
                  <a:srgbClr val="FF0000"/>
                </a:solidFill>
              </a:rPr>
              <a:t>linked interactively</a:t>
            </a:r>
          </a:p>
          <a:p>
            <a:r>
              <a:rPr lang="en-CA" dirty="0"/>
              <a:t>Designed to give a high-level overview of multiple aspects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often has a spatial context</a:t>
            </a:r>
          </a:p>
          <a:p>
            <a:endParaRPr lang="en-US" dirty="0"/>
          </a:p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</a:t>
            </a:r>
            <a:r>
              <a:rPr lang="en-CA" dirty="0">
                <a:solidFill>
                  <a:srgbClr val="FF0000"/>
                </a:solidFill>
              </a:rPr>
              <a:t>size (area) of units </a:t>
            </a:r>
            <a:r>
              <a:rPr lang="en-CA" dirty="0"/>
              <a:t>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FBC8CE2-EC36-C2B2-2AF1-744EA229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2204023"/>
            <a:ext cx="8172000" cy="40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516804" y="5976707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  <p:pic>
        <p:nvPicPr>
          <p:cNvPr id="10" name="Picture 9" descr="A person with blonde hair&#10;&#10;Description automatically generated">
            <a:extLst>
              <a:ext uri="{FF2B5EF4-FFF2-40B4-BE49-F238E27FC236}">
                <a16:creationId xmlns:a16="http://schemas.microsoft.com/office/drawing/2014/main" id="{8A1E4FB2-B1D3-BBE4-826E-B5541E4F60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981"/>
            <a:ext cx="792000" cy="792000"/>
          </a:xfrm>
          <a:prstGeom prst="rect">
            <a:avLst/>
          </a:prstGeom>
        </p:spPr>
      </p:pic>
      <p:pic>
        <p:nvPicPr>
          <p:cNvPr id="12" name="Picture 11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6770C832-B993-E869-822B-5D7B6E25A6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2" y="248819"/>
            <a:ext cx="591262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</a:t>
            </a:r>
            <a:r>
              <a:rPr lang="en-US" sz="1600" dirty="0">
                <a:solidFill>
                  <a:srgbClr val="FF0000"/>
                </a:solidFill>
              </a:rPr>
              <a:t>node</a:t>
            </a:r>
            <a:r>
              <a:rPr lang="en-US" sz="1600" dirty="0"/>
              <a:t>) represents a character, and an </a:t>
            </a:r>
            <a:r>
              <a:rPr lang="en-US" sz="1600" dirty="0">
                <a:solidFill>
                  <a:srgbClr val="FF0000"/>
                </a:solidFill>
              </a:rPr>
              <a:t>edge</a:t>
            </a:r>
            <a:r>
              <a:rPr lang="en-US" sz="1600" dirty="0"/>
              <a:t>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 (# connections, centrality, …)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4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645B-958C-B7C4-A73C-8A762B0D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Episodic memory: Free recall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D6B8C-F181-DFF7-A214-F4F873AF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111BFEC7-0AF1-4421-EE9F-F5B2C2E1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200"/>
            <a:ext cx="4419600" cy="131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3D161-30B0-4F7F-B5E0-F73613EF53BA}"/>
              </a:ext>
            </a:extLst>
          </p:cNvPr>
          <p:cNvSpPr txBox="1"/>
          <p:nvPr/>
        </p:nvSpPr>
        <p:spPr>
          <a:xfrm>
            <a:off x="457200" y="63246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Friendly, M. (1977). In search of the M-Gram: The structure of organization in free recall.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Cognitive Psychology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9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188–249. 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3"/>
              </a:rPr>
              <a:t>https://doi.org/10.1016/0010-0285(77)90008-1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CA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5F821-49F5-2CE4-62AA-32503ED542FF}"/>
              </a:ext>
            </a:extLst>
          </p:cNvPr>
          <p:cNvSpPr txBox="1"/>
          <p:nvPr/>
        </p:nvSpPr>
        <p:spPr>
          <a:xfrm>
            <a:off x="457200" y="11112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Organization of words in memory can be inferred from their </a:t>
            </a:r>
            <a:r>
              <a:rPr lang="en-CA" dirty="0">
                <a:solidFill>
                  <a:srgbClr val="FF0000"/>
                </a:solidFill>
              </a:rPr>
              <a:t>order of recall </a:t>
            </a:r>
            <a:r>
              <a:rPr lang="en-CA" dirty="0"/>
              <a:t>in multi-trial free recall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A004F6-2BCA-18F8-76AC-909FC2690F1C}"/>
              </a:ext>
            </a:extLst>
          </p:cNvPr>
          <p:cNvGrpSpPr/>
          <p:nvPr/>
        </p:nvGrpSpPr>
        <p:grpSpPr>
          <a:xfrm>
            <a:off x="4876800" y="2133600"/>
            <a:ext cx="3914286" cy="3952467"/>
            <a:chOff x="4876800" y="2133600"/>
            <a:chExt cx="3914286" cy="3952467"/>
          </a:xfrm>
        </p:grpSpPr>
        <p:pic>
          <p:nvPicPr>
            <p:cNvPr id="9" name="Picture 8" descr="A diagram of a complex situation&#10;&#10;Description automatically generated with medium confidence">
              <a:extLst>
                <a:ext uri="{FF2B5EF4-FFF2-40B4-BE49-F238E27FC236}">
                  <a16:creationId xmlns:a16="http://schemas.microsoft.com/office/drawing/2014/main" id="{C0C6B8BE-9574-4DE3-6344-7E351812D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819400"/>
              <a:ext cx="3914286" cy="32666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62159A-6427-464A-9CDF-10E0DD61D917}"/>
                </a:ext>
              </a:extLst>
            </p:cNvPr>
            <p:cNvSpPr txBox="1"/>
            <p:nvPr/>
          </p:nvSpPr>
          <p:spPr>
            <a:xfrm>
              <a:off x="5334000" y="2133600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MDS and cluster analysis used to infer </a:t>
              </a:r>
              <a:r>
                <a:rPr lang="en-CA" dirty="0">
                  <a:solidFill>
                    <a:srgbClr val="FF0000"/>
                  </a:solidFill>
                </a:rPr>
                <a:t>semantic structure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B7CB74-A4D6-5FDA-7DAB-C86084B24E6F}"/>
              </a:ext>
            </a:extLst>
          </p:cNvPr>
          <p:cNvGrpSpPr/>
          <p:nvPr/>
        </p:nvGrpSpPr>
        <p:grpSpPr>
          <a:xfrm>
            <a:off x="589942" y="3352800"/>
            <a:ext cx="4242617" cy="2875759"/>
            <a:chOff x="589942" y="3352800"/>
            <a:chExt cx="4242617" cy="2875759"/>
          </a:xfrm>
        </p:grpSpPr>
        <p:pic>
          <p:nvPicPr>
            <p:cNvPr id="7" name="Picture 6" descr="A table with numbers and a triangle&#10;&#10;Description automatically generated with medium confidence">
              <a:extLst>
                <a:ext uri="{FF2B5EF4-FFF2-40B4-BE49-F238E27FC236}">
                  <a16:creationId xmlns:a16="http://schemas.microsoft.com/office/drawing/2014/main" id="{EE668289-BD67-FD0E-1F2D-176EDE86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2" y="3352800"/>
              <a:ext cx="4001718" cy="2875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82A25-8BEA-5465-5F84-4654CD848F39}"/>
                </a:ext>
              </a:extLst>
            </p:cNvPr>
            <p:cNvSpPr txBox="1"/>
            <p:nvPr/>
          </p:nvSpPr>
          <p:spPr>
            <a:xfrm>
              <a:off x="3384759" y="4114800"/>
              <a:ext cx="1447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Proximity for each pair of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EEE2-9270-9CEF-B481-35A07E28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73162"/>
          </a:xfrm>
        </p:spPr>
        <p:txBody>
          <a:bodyPr>
            <a:normAutofit fontScale="90000"/>
          </a:bodyPr>
          <a:lstStyle/>
          <a:p>
            <a:r>
              <a:rPr lang="en-CA" dirty="0"/>
              <a:t>Pathological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6ED95-42F5-5E23-2FDE-35D8898D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black and white diagram&#10;&#10;Description automatically generated">
            <a:extLst>
              <a:ext uri="{FF2B5EF4-FFF2-40B4-BE49-F238E27FC236}">
                <a16:creationId xmlns:a16="http://schemas.microsoft.com/office/drawing/2014/main" id="{EB7C10F6-E4CA-9AEE-F9D4-DAA1F0D61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834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0057-FA16-5D38-B181-1A65D3DB493B}"/>
              </a:ext>
            </a:extLst>
          </p:cNvPr>
          <p:cNvSpPr txBox="1"/>
          <p:nvPr/>
        </p:nvSpPr>
        <p:spPr>
          <a:xfrm>
            <a:off x="457200" y="21336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Conspiracy theories (QANON) are aided by diagrams like this suggesting that everything is connected to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baseline="0" dirty="0">
                <a:latin typeface="Calibri" panose="020F0502020204030204" pitchFamily="34" charset="0"/>
              </a:rPr>
              <a:t>“labyrinthic </a:t>
            </a:r>
            <a:r>
              <a:rPr lang="en-CA" sz="1800" b="0" i="0" u="none" strike="noStrike" baseline="0" dirty="0" err="1">
                <a:latin typeface="Calibri" panose="020F0502020204030204" pitchFamily="34" charset="0"/>
              </a:rPr>
              <a:t>chartjunk</a:t>
            </a:r>
            <a:r>
              <a:rPr lang="en-CA" sz="1800" b="0" i="0" u="none" strike="noStrike" baseline="0" dirty="0">
                <a:latin typeface="Calibri" panose="020F0502020204030204" pitchFamily="34" charset="0"/>
              </a:rPr>
              <a:t>”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Information overload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world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Something MUST BE DONE!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C595E-2AC2-6E87-BC3E-4C7EBC389804}"/>
              </a:ext>
            </a:extLst>
          </p:cNvPr>
          <p:cNvSpPr txBox="1"/>
          <p:nvPr/>
        </p:nvSpPr>
        <p:spPr>
          <a:xfrm>
            <a:off x="304800" y="635635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https://deepstatemappingproject.com/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377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77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</a:t>
            </a:r>
            <a:r>
              <a:rPr lang="en-US" altLang="en-US" dirty="0">
                <a:solidFill>
                  <a:srgbClr val="FF0000"/>
                </a:solidFill>
              </a:rPr>
              <a:t>resolution ~ time</a:t>
            </a:r>
            <a:r>
              <a:rPr lang="en-US" altLang="en-US" baseline="30000" dirty="0">
                <a:solidFill>
                  <a:srgbClr val="FF0000"/>
                </a:solidFill>
              </a:rPr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linear horizontal scale </a:t>
            </a:r>
            <a:r>
              <a:rPr lang="en-US" altLang="en-US" sz="2000" dirty="0">
                <a:sym typeface="Wingdings" pitchFamily="2" charset="2"/>
              </a:rPr>
              <a:t> area ~ time</a:t>
            </a:r>
            <a:r>
              <a:rPr lang="en-US" altLang="en-US" sz="2000" baseline="30000" dirty="0">
                <a:sym typeface="Wingdings" pitchFamily="2" charset="2"/>
              </a:rPr>
              <a:t>2</a:t>
            </a:r>
            <a:endParaRPr lang="en-US" altLang="en-US" sz="2000" baseline="30000" dirty="0"/>
          </a:p>
          <a:p>
            <a:pPr algn="l"/>
            <a:endParaRPr lang="en-US" altLang="en-US" dirty="0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Nesting</a:t>
            </a:r>
            <a:r>
              <a:rPr lang="en-US" dirty="0"/>
              <a:t>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with tree-based data: </a:t>
            </a:r>
            <a:r>
              <a:rPr lang="en-US" dirty="0">
                <a:solidFill>
                  <a:srgbClr val="FF0000"/>
                </a:solidFill>
              </a:rPr>
              <a:t>query, zoom, tool-tips</a:t>
            </a:r>
            <a:r>
              <a:rPr lang="en-US" dirty="0"/>
              <a:t>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86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  <a:r>
              <a:rPr lang="en-US" dirty="0" err="1"/>
              <a:t>Lelland</a:t>
            </a:r>
            <a:r>
              <a:rPr lang="en-US" dirty="0"/>
              <a:t> Stanford made a bet.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384AA69-2D25-603C-669D-17D7D18A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5" y="2832422"/>
            <a:ext cx="607143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22286</TotalTime>
  <Words>6396</Words>
  <Application>Microsoft Office PowerPoint</Application>
  <PresentationFormat>On-screen Show (4:3)</PresentationFormat>
  <Paragraphs>876</Paragraphs>
  <Slides>100</Slides>
  <Notes>25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Arial</vt:lpstr>
      <vt:lpstr>Arial Narrow</vt:lpstr>
      <vt:lpstr>Calibri</vt:lpstr>
      <vt:lpstr>Courier New</vt:lpstr>
      <vt:lpstr>Dreaming Outloud Script Pro</vt:lpstr>
      <vt:lpstr>Symbol</vt:lpstr>
      <vt:lpstr>-webkit-standard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R Graph Gallery</vt:lpstr>
      <vt:lpstr>Topics, by graph type: Content &amp; form</vt:lpstr>
      <vt:lpstr>Data graphs</vt:lpstr>
      <vt:lpstr>1D: Infographic vs. Data graphic</vt:lpstr>
      <vt:lpstr>1.5D: Dotplots &amp; boxplots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Bump chart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Love, Actually: Interactive app</vt:lpstr>
      <vt:lpstr>Episodic memory: Free recall</vt:lpstr>
      <vt:lpstr>Semantic memory: Cognitive structure</vt:lpstr>
      <vt:lpstr>Semantic memory: Cognitive structure</vt:lpstr>
      <vt:lpstr>WikiLeaks Iraq war logs</vt:lpstr>
      <vt:lpstr>WikiLeaks Iraq war logs</vt:lpstr>
      <vt:lpstr>Twitter network of R users</vt:lpstr>
      <vt:lpstr>Twitter circles  Who do I most often interact with?</vt:lpstr>
      <vt:lpstr>Pathological networks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116</cp:revision>
  <dcterms:created xsi:type="dcterms:W3CDTF">2021-05-06T19:22:38Z</dcterms:created>
  <dcterms:modified xsi:type="dcterms:W3CDTF">2025-01-22T15:29:21Z</dcterms:modified>
</cp:coreProperties>
</file>